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72" r:id="rId3"/>
    <p:sldId id="258" r:id="rId4"/>
    <p:sldId id="259" r:id="rId5"/>
    <p:sldId id="260" r:id="rId6"/>
    <p:sldId id="274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6" r:id="rId18"/>
    <p:sldId id="277" r:id="rId19"/>
    <p:sldId id="278" r:id="rId20"/>
    <p:sldId id="279" r:id="rId21"/>
    <p:sldId id="281" r:id="rId22"/>
    <p:sldId id="280" r:id="rId23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DB6AE-228C-4E9C-BBD8-C90E33E57DC5}" type="datetimeFigureOut">
              <a:rPr lang="ar-IQ" smtClean="0"/>
              <a:pPr/>
              <a:t>26/09/1444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C1059-C91F-4DB1-A98C-87A6B12BCCD8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DB6AE-228C-4E9C-BBD8-C90E33E57DC5}" type="datetimeFigureOut">
              <a:rPr lang="ar-IQ" smtClean="0"/>
              <a:pPr/>
              <a:t>26/09/1444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C1059-C91F-4DB1-A98C-87A6B12BCCD8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DB6AE-228C-4E9C-BBD8-C90E33E57DC5}" type="datetimeFigureOut">
              <a:rPr lang="ar-IQ" smtClean="0"/>
              <a:pPr/>
              <a:t>26/09/1444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C1059-C91F-4DB1-A98C-87A6B12BCCD8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DB6AE-228C-4E9C-BBD8-C90E33E57DC5}" type="datetimeFigureOut">
              <a:rPr lang="ar-IQ" smtClean="0"/>
              <a:pPr/>
              <a:t>26/09/1444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C1059-C91F-4DB1-A98C-87A6B12BCCD8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DB6AE-228C-4E9C-BBD8-C90E33E57DC5}" type="datetimeFigureOut">
              <a:rPr lang="ar-IQ" smtClean="0"/>
              <a:pPr/>
              <a:t>26/09/1444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C1059-C91F-4DB1-A98C-87A6B12BCCD8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DB6AE-228C-4E9C-BBD8-C90E33E57DC5}" type="datetimeFigureOut">
              <a:rPr lang="ar-IQ" smtClean="0"/>
              <a:pPr/>
              <a:t>26/09/1444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C1059-C91F-4DB1-A98C-87A6B12BCCD8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DB6AE-228C-4E9C-BBD8-C90E33E57DC5}" type="datetimeFigureOut">
              <a:rPr lang="ar-IQ" smtClean="0"/>
              <a:pPr/>
              <a:t>26/09/1444</a:t>
            </a:fld>
            <a:endParaRPr lang="ar-IQ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C1059-C91F-4DB1-A98C-87A6B12BCCD8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DB6AE-228C-4E9C-BBD8-C90E33E57DC5}" type="datetimeFigureOut">
              <a:rPr lang="ar-IQ" smtClean="0"/>
              <a:pPr/>
              <a:t>26/09/1444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C1059-C91F-4DB1-A98C-87A6B12BCCD8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DB6AE-228C-4E9C-BBD8-C90E33E57DC5}" type="datetimeFigureOut">
              <a:rPr lang="ar-IQ" smtClean="0"/>
              <a:pPr/>
              <a:t>26/09/1444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C1059-C91F-4DB1-A98C-87A6B12BCCD8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DB6AE-228C-4E9C-BBD8-C90E33E57DC5}" type="datetimeFigureOut">
              <a:rPr lang="ar-IQ" smtClean="0"/>
              <a:pPr/>
              <a:t>26/09/1444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C1059-C91F-4DB1-A98C-87A6B12BCCD8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DB6AE-228C-4E9C-BBD8-C90E33E57DC5}" type="datetimeFigureOut">
              <a:rPr lang="ar-IQ" smtClean="0"/>
              <a:pPr/>
              <a:t>26/09/1444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C1059-C91F-4DB1-A98C-87A6B12BCCD8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ADB6AE-228C-4E9C-BBD8-C90E33E57DC5}" type="datetimeFigureOut">
              <a:rPr lang="ar-IQ" smtClean="0"/>
              <a:pPr/>
              <a:t>26/09/1444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5C1059-C91F-4DB1-A98C-87A6B12BCCD8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Pneumovagina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rectovaginal</a:t>
            </a:r>
            <a:r>
              <a:rPr lang="en-US" dirty="0" smtClean="0"/>
              <a:t> fistula </a:t>
            </a:r>
            <a:endParaRPr lang="ar-IQ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6219836"/>
            <a:ext cx="6400800" cy="638164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Asses. Prf. Dr. </a:t>
            </a:r>
            <a:r>
              <a:rPr lang="en-US" dirty="0" err="1">
                <a:solidFill>
                  <a:schemeClr val="tx1"/>
                </a:solidFill>
              </a:rPr>
              <a:t>R</a:t>
            </a:r>
            <a:r>
              <a:rPr lang="en-US" dirty="0" err="1" smtClean="0">
                <a:solidFill>
                  <a:schemeClr val="tx1"/>
                </a:solidFill>
              </a:rPr>
              <a:t>afid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</a:t>
            </a:r>
            <a:r>
              <a:rPr lang="en-US" dirty="0" err="1" smtClean="0">
                <a:solidFill>
                  <a:schemeClr val="tx1"/>
                </a:solidFill>
              </a:rPr>
              <a:t>ajeed</a:t>
            </a:r>
            <a:endParaRPr lang="ar-IQ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214290"/>
            <a:ext cx="8929718" cy="3357585"/>
          </a:xfrm>
        </p:spPr>
        <p:txBody>
          <a:bodyPr>
            <a:normAutofit fontScale="85000" lnSpcReduction="20000"/>
          </a:bodyPr>
          <a:lstStyle/>
          <a:p>
            <a:pPr algn="l" rtl="0"/>
            <a:r>
              <a:rPr lang="en-US" dirty="0" err="1">
                <a:latin typeface="+mj-lt"/>
              </a:rPr>
              <a:t>Pneumovagina</a:t>
            </a:r>
            <a:r>
              <a:rPr lang="en-US" dirty="0">
                <a:latin typeface="+mj-lt"/>
              </a:rPr>
              <a:t> may develop secondary to foaling trauma with scar tissue formation, excessive stretching of the </a:t>
            </a:r>
            <a:r>
              <a:rPr lang="en-US" dirty="0" err="1">
                <a:latin typeface="+mj-lt"/>
              </a:rPr>
              <a:t>vulvar</a:t>
            </a:r>
            <a:r>
              <a:rPr lang="en-US" dirty="0">
                <a:latin typeface="+mj-lt"/>
              </a:rPr>
              <a:t> tissues from foaling, or poor body </a:t>
            </a:r>
            <a:r>
              <a:rPr lang="en-US" dirty="0" smtClean="0">
                <a:latin typeface="+mj-lt"/>
              </a:rPr>
              <a:t>condition</a:t>
            </a:r>
          </a:p>
          <a:p>
            <a:pPr algn="l" rtl="0"/>
            <a:endParaRPr lang="en-US" dirty="0" smtClean="0">
              <a:latin typeface="+mj-lt"/>
            </a:endParaRPr>
          </a:p>
          <a:p>
            <a:pPr algn="l" rtl="0"/>
            <a:r>
              <a:rPr lang="en-US" dirty="0">
                <a:latin typeface="+mj-lt"/>
              </a:rPr>
              <a:t>Sinking of the anus into the pelvic canal causes the dorsal </a:t>
            </a:r>
            <a:r>
              <a:rPr lang="en-US" dirty="0" err="1">
                <a:latin typeface="+mj-lt"/>
              </a:rPr>
              <a:t>commissure</a:t>
            </a:r>
            <a:r>
              <a:rPr lang="en-US" dirty="0">
                <a:latin typeface="+mj-lt"/>
              </a:rPr>
              <a:t> of the vulva to tip forward and have a horizontal orientation as opposed to vertical. This can disrupt the </a:t>
            </a:r>
            <a:r>
              <a:rPr lang="en-US" dirty="0" err="1">
                <a:latin typeface="+mj-lt"/>
              </a:rPr>
              <a:t>vulvar</a:t>
            </a:r>
            <a:r>
              <a:rPr lang="en-US" dirty="0">
                <a:latin typeface="+mj-lt"/>
              </a:rPr>
              <a:t> seal and lead to </a:t>
            </a:r>
            <a:r>
              <a:rPr lang="en-US" dirty="0" err="1">
                <a:latin typeface="+mj-lt"/>
              </a:rPr>
              <a:t>pneumovagina</a:t>
            </a:r>
            <a:r>
              <a:rPr lang="en-US" dirty="0">
                <a:latin typeface="+mj-lt"/>
              </a:rPr>
              <a:t> as well as fecal contamination of the caudal reproductive tract.</a:t>
            </a:r>
            <a:endParaRPr lang="ar-IQ" dirty="0">
              <a:latin typeface="+mj-lt"/>
            </a:endParaRPr>
          </a:p>
        </p:txBody>
      </p:sp>
      <p:pic>
        <p:nvPicPr>
          <p:cNvPr id="11265" name="Picture 1" descr="E:\محاضرات عملي خامس\pneumovagina\3-Figure2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36" y="3426493"/>
            <a:ext cx="5572164" cy="34315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-285784" y="214290"/>
            <a:ext cx="6572296" cy="6286544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dirty="0"/>
              <a:t>If manually separating the labia results in an inrushing of air, the mare is predisposed to </a:t>
            </a:r>
            <a:r>
              <a:rPr lang="en-US" dirty="0" err="1"/>
              <a:t>pneumovagina</a:t>
            </a:r>
            <a:r>
              <a:rPr lang="en-US" dirty="0"/>
              <a:t>. In some mares, </a:t>
            </a:r>
            <a:r>
              <a:rPr lang="en-US" dirty="0" err="1"/>
              <a:t>pneumovagina</a:t>
            </a:r>
            <a:r>
              <a:rPr lang="en-US" dirty="0"/>
              <a:t> occurs only during estrus when </a:t>
            </a:r>
            <a:r>
              <a:rPr lang="en-US" dirty="0" err="1"/>
              <a:t>perineal</a:t>
            </a:r>
            <a:r>
              <a:rPr lang="en-US" dirty="0"/>
              <a:t> tissues are more relaxed</a:t>
            </a:r>
            <a:r>
              <a:rPr lang="en-US" dirty="0" smtClean="0"/>
              <a:t>.</a:t>
            </a:r>
          </a:p>
          <a:p>
            <a:pPr algn="l" rtl="0">
              <a:buNone/>
            </a:pPr>
            <a:endParaRPr lang="en-US" dirty="0"/>
          </a:p>
          <a:p>
            <a:pPr algn="l" rtl="0"/>
            <a:r>
              <a:rPr lang="en-US" dirty="0" err="1"/>
              <a:t>Urovagina</a:t>
            </a:r>
            <a:r>
              <a:rPr lang="en-US" dirty="0"/>
              <a:t> can result from the same causes as </a:t>
            </a:r>
            <a:r>
              <a:rPr lang="en-US" dirty="0" err="1"/>
              <a:t>pneumovagina</a:t>
            </a:r>
            <a:r>
              <a:rPr lang="en-US" dirty="0"/>
              <a:t>, and the mare should be evaluated to determine if more than one surgical procedure is necessary. </a:t>
            </a:r>
          </a:p>
        </p:txBody>
      </p:sp>
      <p:pic>
        <p:nvPicPr>
          <p:cNvPr id="17409" name="Picture 1" descr="E:\محاضرات عملي خامس\pneumovagina\download (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29380" y="357166"/>
            <a:ext cx="2776508" cy="2071702"/>
          </a:xfrm>
          <a:prstGeom prst="rect">
            <a:avLst/>
          </a:prstGeom>
          <a:noFill/>
        </p:spPr>
      </p:pic>
      <p:pic>
        <p:nvPicPr>
          <p:cNvPr id="17411" name="Picture 3" descr="Image: Urovagina, mare - MSD Veterinary Manu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42" y="4000504"/>
            <a:ext cx="2928958" cy="19470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6500826" cy="6858000"/>
          </a:xfrm>
        </p:spPr>
        <p:txBody>
          <a:bodyPr/>
          <a:lstStyle/>
          <a:p>
            <a:pPr algn="l" rtl="0"/>
            <a:r>
              <a:rPr lang="en-US" b="1" i="1" dirty="0" err="1"/>
              <a:t>Episioplasty</a:t>
            </a:r>
            <a:endParaRPr lang="en-US" dirty="0"/>
          </a:p>
          <a:p>
            <a:pPr algn="l" rtl="0"/>
            <a:r>
              <a:rPr lang="en-US" dirty="0"/>
              <a:t>CASLICK PROCEDURE</a:t>
            </a:r>
          </a:p>
          <a:p>
            <a:pPr algn="l" rtl="0"/>
            <a:r>
              <a:rPr lang="en-US" dirty="0" smtClean="0"/>
              <a:t>The most common surgical method for correction of </a:t>
            </a:r>
            <a:r>
              <a:rPr lang="en-US" dirty="0" err="1" smtClean="0"/>
              <a:t>pneumovagina</a:t>
            </a:r>
            <a:r>
              <a:rPr lang="en-US" dirty="0" smtClean="0"/>
              <a:t> is the </a:t>
            </a:r>
            <a:r>
              <a:rPr lang="en-US" dirty="0" err="1" smtClean="0"/>
              <a:t>Caslick</a:t>
            </a:r>
            <a:r>
              <a:rPr lang="en-US" dirty="0" smtClean="0"/>
              <a:t> procedure, first described in 1937.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 The intent of this surgery is to form a seal to prevent aspiration of air or fecal material into the vestibule. </a:t>
            </a:r>
          </a:p>
          <a:p>
            <a:pPr algn="l" rtl="0"/>
            <a:endParaRPr lang="en-US" dirty="0" smtClean="0"/>
          </a:p>
          <a:p>
            <a:pPr algn="l" rtl="0"/>
            <a:endParaRPr lang="ar-IQ" dirty="0"/>
          </a:p>
        </p:txBody>
      </p:sp>
      <p:pic>
        <p:nvPicPr>
          <p:cNvPr id="9217" name="Picture 1" descr="E:\محاضرات عملي خامس\pneumovagina\new-bolton-center-19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144" y="0"/>
            <a:ext cx="2571855" cy="3286124"/>
          </a:xfrm>
          <a:prstGeom prst="rect">
            <a:avLst/>
          </a:prstGeom>
          <a:noFill/>
        </p:spPr>
      </p:pic>
      <p:pic>
        <p:nvPicPr>
          <p:cNvPr id="9219" name="Picture 3" descr="Wind Sucking: Mares And Caslick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3571875"/>
            <a:ext cx="2786082" cy="21724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214290"/>
            <a:ext cx="5857884" cy="6643710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dirty="0"/>
              <a:t>This is accomplished by incising the labia or excising a thin strip of tissue from the labial borders and then suturing the labia together</a:t>
            </a:r>
            <a:r>
              <a:rPr lang="en-US" dirty="0" smtClean="0"/>
              <a:t>.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 err="1"/>
              <a:t>Pneumovagina</a:t>
            </a:r>
            <a:r>
              <a:rPr lang="en-US" dirty="0"/>
              <a:t> can be prevented in most cases by suturing the labia together to the level of the ventral border of the </a:t>
            </a:r>
            <a:r>
              <a:rPr lang="en-US" dirty="0" err="1"/>
              <a:t>ischial</a:t>
            </a:r>
            <a:r>
              <a:rPr lang="en-US" dirty="0"/>
              <a:t> arch. The ventral limit is determined by palpating the </a:t>
            </a:r>
            <a:r>
              <a:rPr lang="en-US" dirty="0" err="1"/>
              <a:t>ischial</a:t>
            </a:r>
            <a:r>
              <a:rPr lang="en-US" dirty="0"/>
              <a:t> arch just lateral to the opening of the vulva.</a:t>
            </a:r>
          </a:p>
          <a:p>
            <a:pPr algn="l" rtl="0"/>
            <a:endParaRPr lang="ar-IQ" dirty="0"/>
          </a:p>
        </p:txBody>
      </p:sp>
      <p:pic>
        <p:nvPicPr>
          <p:cNvPr id="8194" name="Picture 2" descr="Wind Sucking: Mares And Caslick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0"/>
            <a:ext cx="3157541" cy="4515624"/>
          </a:xfrm>
          <a:prstGeom prst="rect">
            <a:avLst/>
          </a:prstGeom>
          <a:noFill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 l="54356" t="24414" r="13250" b="16992"/>
          <a:stretch>
            <a:fillRect/>
          </a:stretch>
        </p:blipFill>
        <p:spPr bwMode="auto">
          <a:xfrm>
            <a:off x="6286512" y="4357670"/>
            <a:ext cx="245865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214290"/>
            <a:ext cx="9144000" cy="6643710"/>
          </a:xfrm>
        </p:spPr>
        <p:txBody>
          <a:bodyPr>
            <a:normAutofit/>
          </a:bodyPr>
          <a:lstStyle/>
          <a:p>
            <a:pPr algn="l" rtl="0">
              <a:buNone/>
            </a:pPr>
            <a:r>
              <a:rPr lang="en-US" dirty="0" smtClean="0"/>
              <a:t>Alternatively</a:t>
            </a:r>
            <a:r>
              <a:rPr lang="en-US" dirty="0"/>
              <a:t>, a scalpel can be used to incise the labia at the </a:t>
            </a:r>
            <a:r>
              <a:rPr lang="en-US" dirty="0" err="1"/>
              <a:t>mucocutaneous</a:t>
            </a:r>
            <a:r>
              <a:rPr lang="en-US" dirty="0"/>
              <a:t> junction rather than to excise any tissue. The incision must be of sufficient depth so that a tissue gap of 4 to 8 mm is achieved.</a:t>
            </a:r>
          </a:p>
          <a:p>
            <a:pPr algn="l" rtl="0"/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14282" y="285728"/>
            <a:ext cx="8715436" cy="6357982"/>
          </a:xfrm>
        </p:spPr>
        <p:txBody>
          <a:bodyPr>
            <a:normAutofit/>
          </a:bodyPr>
          <a:lstStyle/>
          <a:p>
            <a:pPr algn="l" rtl="0"/>
            <a:r>
              <a:rPr lang="en-US" dirty="0"/>
              <a:t>Closure is achieved using 2-0 absorbable or </a:t>
            </a:r>
            <a:r>
              <a:rPr lang="en-US" dirty="0" err="1"/>
              <a:t>nonabsorbable</a:t>
            </a:r>
            <a:r>
              <a:rPr lang="en-US" dirty="0"/>
              <a:t> suture material in a continuous pattern. </a:t>
            </a:r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The </a:t>
            </a:r>
            <a:r>
              <a:rPr lang="en-US" dirty="0"/>
              <a:t>sutures </a:t>
            </a:r>
            <a:r>
              <a:rPr lang="en-US" dirty="0" smtClean="0"/>
              <a:t>should </a:t>
            </a:r>
            <a:r>
              <a:rPr lang="en-US" dirty="0"/>
              <a:t>be removed 10 to 12 days later, and the surgery site should be evaluated for fistula formation. 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/>
              <a:t>Because fistula formation can lead to aspiration of air and fecal material and negate the effects of the procedure, it should be </a:t>
            </a:r>
            <a:r>
              <a:rPr lang="en-US" dirty="0" smtClean="0"/>
              <a:t>repaired</a:t>
            </a:r>
          </a:p>
          <a:p>
            <a:pPr algn="l" rtl="0"/>
            <a:endParaRPr lang="en-US" dirty="0"/>
          </a:p>
          <a:p>
            <a:pPr algn="l" rtl="0"/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14282" y="214290"/>
            <a:ext cx="8929718" cy="4286280"/>
          </a:xfrm>
        </p:spPr>
        <p:txBody>
          <a:bodyPr>
            <a:normAutofit fontScale="70000" lnSpcReduction="20000"/>
          </a:bodyPr>
          <a:lstStyle/>
          <a:p>
            <a:pPr algn="l" rtl="0"/>
            <a:r>
              <a:rPr lang="en-US" dirty="0"/>
              <a:t> Excessive removal of tissue will make subsequent </a:t>
            </a:r>
            <a:r>
              <a:rPr lang="en-US" dirty="0" err="1"/>
              <a:t>Caslick</a:t>
            </a:r>
            <a:r>
              <a:rPr lang="en-US" dirty="0"/>
              <a:t> procedures more difficult because of fibrosis and loss of </a:t>
            </a:r>
            <a:r>
              <a:rPr lang="en-US" dirty="0" smtClean="0"/>
              <a:t>tissue, This </a:t>
            </a:r>
            <a:r>
              <a:rPr lang="en-US" dirty="0"/>
              <a:t>may lead to dehiscence of a routine </a:t>
            </a:r>
            <a:r>
              <a:rPr lang="en-US" dirty="0" err="1"/>
              <a:t>Caslick</a:t>
            </a:r>
            <a:r>
              <a:rPr lang="en-US" dirty="0"/>
              <a:t> procedure. In such cases, a three-layer closure can be used</a:t>
            </a:r>
            <a:r>
              <a:rPr lang="en-US" dirty="0" smtClean="0"/>
              <a:t>.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The inner layer consists of the mucosa of the two labia, which is apposed using 2-0 absorbable suture material in a continuous horizontal mattress pattern. </a:t>
            </a:r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Then</a:t>
            </a:r>
            <a:r>
              <a:rPr lang="en-US" dirty="0"/>
              <a:t>, the constrictor vulvae muscles are apposed using 2-0 absorbable suture material in a similar pattern. </a:t>
            </a:r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Finally</a:t>
            </a:r>
            <a:r>
              <a:rPr lang="en-US" dirty="0"/>
              <a:t>, the </a:t>
            </a:r>
            <a:r>
              <a:rPr lang="en-US" dirty="0" err="1"/>
              <a:t>cutaneous</a:t>
            </a:r>
            <a:r>
              <a:rPr lang="en-US" dirty="0"/>
              <a:t> layer is apposed using 2-0 or 0 absorbable or </a:t>
            </a:r>
            <a:r>
              <a:rPr lang="en-US" dirty="0" err="1"/>
              <a:t>nonabsorbable</a:t>
            </a:r>
            <a:r>
              <a:rPr lang="en-US" dirty="0"/>
              <a:t> suture material in a continuous pattern.</a:t>
            </a:r>
            <a:endParaRPr lang="en-US" dirty="0" smtClean="0"/>
          </a:p>
          <a:p>
            <a:pPr algn="l" rtl="0"/>
            <a:endParaRPr lang="en-US" dirty="0"/>
          </a:p>
          <a:p>
            <a:pPr algn="l" rtl="0"/>
            <a:endParaRPr lang="ar-IQ" dirty="0"/>
          </a:p>
        </p:txBody>
      </p:sp>
      <p:pic>
        <p:nvPicPr>
          <p:cNvPr id="1026" name="Picture 2" descr="E:\محاضرات عملي خامس\pneumovagina\equine-coital-exanthema-lesions-mare-lane-siz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10250" y="4419600"/>
            <a:ext cx="3333750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14282" y="285728"/>
            <a:ext cx="6286544" cy="6286544"/>
          </a:xfrm>
        </p:spPr>
        <p:txBody>
          <a:bodyPr>
            <a:normAutofit fontScale="92500"/>
          </a:bodyPr>
          <a:lstStyle/>
          <a:p>
            <a:pPr algn="l" rtl="0"/>
            <a:r>
              <a:rPr lang="en-US" dirty="0" err="1"/>
              <a:t>Urovagina</a:t>
            </a:r>
            <a:r>
              <a:rPr lang="en-US" dirty="0"/>
              <a:t> may result from excessive closure of the </a:t>
            </a:r>
            <a:r>
              <a:rPr lang="en-US" dirty="0" err="1"/>
              <a:t>vulvar</a:t>
            </a:r>
            <a:r>
              <a:rPr lang="en-US" dirty="0"/>
              <a:t> cleft. </a:t>
            </a:r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Closure </a:t>
            </a:r>
            <a:r>
              <a:rPr lang="en-US" dirty="0"/>
              <a:t>is considered excessive if a tube speculum cannot be readily passed. </a:t>
            </a:r>
            <a:endParaRPr lang="en-US" dirty="0" smtClean="0"/>
          </a:p>
          <a:p>
            <a:pPr algn="l" rtl="0"/>
            <a:endParaRPr lang="en-US" dirty="0"/>
          </a:p>
          <a:p>
            <a:pPr algn="l" rtl="0"/>
            <a:r>
              <a:rPr lang="en-US" dirty="0"/>
              <a:t>In mares that have had a </a:t>
            </a:r>
            <a:r>
              <a:rPr lang="en-US" dirty="0" err="1"/>
              <a:t>Caslick</a:t>
            </a:r>
            <a:r>
              <a:rPr lang="en-US" dirty="0"/>
              <a:t> procedure, an episiotomy should be performed 2 weeks prior to foaling to prevent damage to the vulva and perineum during the foaling process.</a:t>
            </a:r>
          </a:p>
          <a:p>
            <a:pPr algn="l" rtl="0"/>
            <a:endParaRPr lang="ar-IQ" dirty="0"/>
          </a:p>
        </p:txBody>
      </p:sp>
      <p:pic>
        <p:nvPicPr>
          <p:cNvPr id="6146" name="Picture 2" descr="Equine Reproductive Procedures: Caslick Operation or Vulvoplast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3" y="285728"/>
            <a:ext cx="2857488" cy="3795330"/>
          </a:xfrm>
          <a:prstGeom prst="rect">
            <a:avLst/>
          </a:prstGeom>
          <a:noFill/>
        </p:spPr>
      </p:pic>
      <p:pic>
        <p:nvPicPr>
          <p:cNvPr id="6148" name="Picture 4" descr="Common Mare Problems During and After Foaling – The Hors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4357694"/>
            <a:ext cx="2857520" cy="1428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Rectovaginal</a:t>
            </a:r>
            <a:r>
              <a:rPr lang="en-US" b="1" dirty="0"/>
              <a:t> Fistula </a:t>
            </a:r>
            <a:r>
              <a:rPr lang="en-US" b="1" dirty="0" smtClean="0"/>
              <a:t>Repair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357298"/>
            <a:ext cx="9144000" cy="3857652"/>
          </a:xfrm>
        </p:spPr>
        <p:txBody>
          <a:bodyPr>
            <a:normAutofit fontScale="77500" lnSpcReduction="20000"/>
          </a:bodyPr>
          <a:lstStyle/>
          <a:p>
            <a:pPr algn="l" rtl="0"/>
            <a:r>
              <a:rPr lang="en-US" dirty="0" err="1"/>
              <a:t>Rectovaginal</a:t>
            </a:r>
            <a:r>
              <a:rPr lang="en-US" dirty="0"/>
              <a:t> fistulas are not common in cattle but do occur in adults, secondarily to </a:t>
            </a:r>
            <a:r>
              <a:rPr lang="en-US" dirty="0" err="1"/>
              <a:t>dystocia</a:t>
            </a:r>
            <a:r>
              <a:rPr lang="en-US" dirty="0"/>
              <a:t>. </a:t>
            </a:r>
          </a:p>
          <a:p>
            <a:pPr algn="l" rtl="0">
              <a:buNone/>
            </a:pPr>
            <a:endParaRPr lang="en-US" dirty="0"/>
          </a:p>
          <a:p>
            <a:pPr algn="l" rtl="0"/>
            <a:r>
              <a:rPr lang="en-US" dirty="0"/>
              <a:t>During parturition, the front foot of a calf in an anterior, </a:t>
            </a:r>
            <a:r>
              <a:rPr lang="en-US" dirty="0" err="1"/>
              <a:t>dorsosacral</a:t>
            </a:r>
            <a:r>
              <a:rPr lang="en-US" dirty="0"/>
              <a:t> presentation typically perforates the dorsal aspect of the vestibule and enters the rectum. </a:t>
            </a:r>
          </a:p>
          <a:p>
            <a:pPr algn="l" rtl="0">
              <a:buNone/>
            </a:pPr>
            <a:r>
              <a:rPr lang="en-US" dirty="0"/>
              <a:t> </a:t>
            </a:r>
          </a:p>
          <a:p>
            <a:pPr algn="l" rtl="0"/>
            <a:r>
              <a:rPr lang="en-US" dirty="0"/>
              <a:t>The foot is withdrawn and leaves a defect between rectum and vagina. Recto vaginal fistulas are also seen in calves with </a:t>
            </a:r>
            <a:r>
              <a:rPr lang="en-US" dirty="0" err="1"/>
              <a:t>atresia</a:t>
            </a:r>
            <a:r>
              <a:rPr lang="en-US" dirty="0"/>
              <a:t> of the anus and cattle with failed, third-degree </a:t>
            </a:r>
            <a:r>
              <a:rPr lang="en-US" dirty="0" err="1"/>
              <a:t>perineal</a:t>
            </a:r>
            <a:r>
              <a:rPr lang="en-US" dirty="0"/>
              <a:t> laceration repair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9219" name="Picture 3" descr="E:\محاضرات عملي خامس\pneumovagina\download (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91300" y="5067300"/>
            <a:ext cx="2552700" cy="1790700"/>
          </a:xfrm>
          <a:prstGeom prst="rect">
            <a:avLst/>
          </a:prstGeom>
          <a:noFill/>
        </p:spPr>
      </p:pic>
      <p:pic>
        <p:nvPicPr>
          <p:cNvPr id="1026" name="Picture 2" descr="E:\محاضرات عملي خامس\pneumovagina\download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13795" y="4929198"/>
            <a:ext cx="1520342" cy="1857364"/>
          </a:xfrm>
          <a:prstGeom prst="rect">
            <a:avLst/>
          </a:prstGeom>
          <a:noFill/>
        </p:spPr>
      </p:pic>
      <p:pic>
        <p:nvPicPr>
          <p:cNvPr id="1030" name="Picture 6" descr="PDF] Contribution to reconstruction of third degree rectovestibular lacerations  in mares | Semantic Scholar"/>
          <p:cNvPicPr>
            <a:picLocks noChangeAspect="1" noChangeArrowheads="1"/>
          </p:cNvPicPr>
          <p:nvPr/>
        </p:nvPicPr>
        <p:blipFill>
          <a:blip r:embed="rId4"/>
          <a:srcRect r="56169" b="15540"/>
          <a:stretch>
            <a:fillRect/>
          </a:stretch>
        </p:blipFill>
        <p:spPr bwMode="auto">
          <a:xfrm>
            <a:off x="3071802" y="4786322"/>
            <a:ext cx="1500198" cy="2083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14282" y="285728"/>
            <a:ext cx="8643998" cy="6572272"/>
          </a:xfrm>
        </p:spPr>
        <p:txBody>
          <a:bodyPr/>
          <a:lstStyle/>
          <a:p>
            <a:pPr algn="l" rtl="0"/>
            <a:r>
              <a:rPr lang="en-US" dirty="0"/>
              <a:t>If the fistula was traumatic, adequate time (4 to 6 weeks) should be allowed before surgery because the defect size can be reduced markedly as a result of wound contraction. Some smaller defects have been reported to heal completely.</a:t>
            </a:r>
          </a:p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r>
              <a:rPr lang="en-US" dirty="0" smtClean="0"/>
              <a:t> Another option is to repair the fistula primarily. With adequate restraint and preparation, a transverse incision is made between the rectum and vagina. By using a combination of sharp and blunt dissection in a horizontal plane, the fistula is exposed.</a:t>
            </a:r>
          </a:p>
          <a:p>
            <a:pPr algn="l" rtl="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428604"/>
            <a:ext cx="8929718" cy="6429396"/>
          </a:xfrm>
        </p:spPr>
        <p:txBody>
          <a:bodyPr>
            <a:normAutofit fontScale="92500" lnSpcReduction="10000"/>
          </a:bodyPr>
          <a:lstStyle/>
          <a:p>
            <a:pPr algn="l" rtl="0"/>
            <a:r>
              <a:rPr lang="en-US" dirty="0"/>
              <a:t>The caudal aspect of the reproductive tract is composed of </a:t>
            </a:r>
            <a:endParaRPr lang="en-US" dirty="0" smtClean="0"/>
          </a:p>
          <a:p>
            <a:pPr marL="514350" indent="-514350" algn="l" rtl="0"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vulva, </a:t>
            </a:r>
            <a:endParaRPr lang="en-US" dirty="0" smtClean="0"/>
          </a:p>
          <a:p>
            <a:pPr marL="514350" indent="-514350" algn="l" rtl="0">
              <a:buAutoNum type="arabicPeriod"/>
            </a:pPr>
            <a:r>
              <a:rPr lang="en-US" dirty="0" smtClean="0"/>
              <a:t>vestibule</a:t>
            </a:r>
            <a:r>
              <a:rPr lang="en-US" dirty="0"/>
              <a:t>, </a:t>
            </a:r>
            <a:endParaRPr lang="en-US" dirty="0" smtClean="0"/>
          </a:p>
          <a:p>
            <a:pPr marL="514350" indent="-514350" algn="l" rtl="0">
              <a:buAutoNum type="arabicPeriod"/>
            </a:pPr>
            <a:r>
              <a:rPr lang="en-US" dirty="0" smtClean="0"/>
              <a:t>vagina</a:t>
            </a:r>
          </a:p>
          <a:p>
            <a:pPr marL="514350" indent="-514350" algn="l" rtl="0">
              <a:buAutoNum type="arabicPeriod"/>
            </a:pPr>
            <a:r>
              <a:rPr lang="en-US" dirty="0" smtClean="0"/>
              <a:t>cervix</a:t>
            </a:r>
            <a:r>
              <a:rPr lang="en-US" dirty="0"/>
              <a:t>. </a:t>
            </a:r>
          </a:p>
          <a:p>
            <a:pPr algn="l" rtl="0"/>
            <a:r>
              <a:rPr lang="en-US" dirty="0" smtClean="0"/>
              <a:t>These </a:t>
            </a:r>
            <a:r>
              <a:rPr lang="en-US" dirty="0"/>
              <a:t>structures are susceptible to a variety of injuries during breeding and foaling. </a:t>
            </a:r>
            <a:endParaRPr lang="en-US" dirty="0" smtClean="0"/>
          </a:p>
          <a:p>
            <a:pPr algn="l" rtl="0"/>
            <a:endParaRPr lang="en-US" dirty="0"/>
          </a:p>
          <a:p>
            <a:pPr algn="l" rtl="0"/>
            <a:r>
              <a:rPr lang="en-US" dirty="0" smtClean="0"/>
              <a:t>Conformational </a:t>
            </a:r>
            <a:r>
              <a:rPr lang="en-US" dirty="0"/>
              <a:t>abnormalities </a:t>
            </a:r>
            <a:r>
              <a:rPr lang="en-US" dirty="0" smtClean="0"/>
              <a:t>predispose </a:t>
            </a:r>
            <a:r>
              <a:rPr lang="en-US" dirty="0"/>
              <a:t>the mare to </a:t>
            </a:r>
            <a:r>
              <a:rPr lang="en-US" dirty="0" err="1"/>
              <a:t>pneumovagina</a:t>
            </a:r>
            <a:r>
              <a:rPr lang="en-US" dirty="0"/>
              <a:t>, </a:t>
            </a:r>
            <a:r>
              <a:rPr lang="en-US" dirty="0" err="1"/>
              <a:t>urovagina</a:t>
            </a:r>
            <a:r>
              <a:rPr lang="en-US" dirty="0"/>
              <a:t>, and other problems. Ultimately, problems associated with the caudal reproductive tract can lead to infertility.</a:t>
            </a:r>
          </a:p>
          <a:p>
            <a:pPr algn="l" rtl="0"/>
            <a:endParaRPr lang="ar-IQ" dirty="0"/>
          </a:p>
        </p:txBody>
      </p:sp>
      <p:pic>
        <p:nvPicPr>
          <p:cNvPr id="1026" name="Picture 2" descr="E:\محاضرات عملي خامس\pneumovagina\download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97094" y="857232"/>
            <a:ext cx="2746906" cy="2546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214290"/>
            <a:ext cx="9144000" cy="6643710"/>
          </a:xfrm>
        </p:spPr>
        <p:txBody>
          <a:bodyPr>
            <a:normAutofit fontScale="85000" lnSpcReduction="10000"/>
          </a:bodyPr>
          <a:lstStyle/>
          <a:p>
            <a:pPr algn="l" rtl="0"/>
            <a:endParaRPr lang="en-US" dirty="0"/>
          </a:p>
          <a:p>
            <a:pPr algn="l" rtl="0"/>
            <a:r>
              <a:rPr lang="en-US" dirty="0"/>
              <a:t>Ideally, 2/3 of the thickness of the shelf should be with the rectum and 1/3with the vaginal shelf. Most fistulas measure 3 to 5 cm. Dissection is continued 3 to 4 cm </a:t>
            </a:r>
            <a:r>
              <a:rPr lang="en-US" dirty="0" err="1"/>
              <a:t>rostral</a:t>
            </a:r>
            <a:r>
              <a:rPr lang="en-US" dirty="0"/>
              <a:t> to the fistula</a:t>
            </a:r>
            <a:r>
              <a:rPr lang="en-US" dirty="0" smtClean="0"/>
              <a:t>.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The rectal defect is closed transversely by using number 0 or I absorbable sutures in a simple interrupted pattern placed in the </a:t>
            </a:r>
            <a:r>
              <a:rPr lang="en-US" dirty="0" err="1"/>
              <a:t>submucosa</a:t>
            </a:r>
            <a:r>
              <a:rPr lang="en-US" dirty="0"/>
              <a:t>, with care taken not to penetrate the rectal mucosa. The first suture should divide the defect in halt; the next two sutures should be placed to bisect the halves, and so on. Alternatively, one can prep lace the sutures</a:t>
            </a:r>
            <a:r>
              <a:rPr lang="en-US" dirty="0" smtClean="0"/>
              <a:t>.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 smtClean="0"/>
              <a:t>In addition, successful repairs have been reported with longitudinal closure of the rectum. Either technique is adequate if there is good tissue apposition with little tension. </a:t>
            </a:r>
          </a:p>
          <a:p>
            <a:pPr algn="l" rtl="0">
              <a:buNone/>
            </a:pPr>
            <a:endParaRPr lang="en-US" dirty="0"/>
          </a:p>
          <a:p>
            <a:pPr algn="l" rtl="0"/>
            <a:endParaRPr lang="en-US" dirty="0" smtClean="0"/>
          </a:p>
          <a:p>
            <a:pPr algn="l" rtl="0"/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6866" name="Picture 2" descr="Occurrence and Surgical Reconstruction of Perineal Lacerations and Rectovaginal  Fistulae in Dairy Cows | Semantic Scholar"/>
          <p:cNvPicPr>
            <a:picLocks noChangeAspect="1" noChangeArrowheads="1"/>
          </p:cNvPicPr>
          <p:nvPr/>
        </p:nvPicPr>
        <p:blipFill>
          <a:blip r:embed="rId2"/>
          <a:srcRect l="3597" r="3776" b="4019"/>
          <a:stretch>
            <a:fillRect/>
          </a:stretch>
        </p:blipFill>
        <p:spPr bwMode="auto">
          <a:xfrm>
            <a:off x="285720" y="71414"/>
            <a:ext cx="8643998" cy="67137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42852"/>
            <a:ext cx="9144000" cy="6500858"/>
          </a:xfrm>
        </p:spPr>
        <p:txBody>
          <a:bodyPr>
            <a:normAutofit/>
          </a:bodyPr>
          <a:lstStyle/>
          <a:p>
            <a:pPr algn="l" rtl="0"/>
            <a:endParaRPr lang="en-US" dirty="0"/>
          </a:p>
          <a:p>
            <a:pPr algn="l" rtl="0"/>
            <a:r>
              <a:rPr lang="en-US" dirty="0" smtClean="0"/>
              <a:t>The </a:t>
            </a:r>
            <a:r>
              <a:rPr lang="en-US" dirty="0"/>
              <a:t>vaginal defect is closed next. Many advocate a continuous horizontal mattress pattern in a longitudinal direction so that the two suture rows are at right angles to each other and the vaginal mucosa is </a:t>
            </a:r>
            <a:r>
              <a:rPr lang="en-US" dirty="0" err="1"/>
              <a:t>everted</a:t>
            </a:r>
            <a:r>
              <a:rPr lang="en-US" dirty="0"/>
              <a:t>. The incised </a:t>
            </a:r>
            <a:r>
              <a:rPr lang="en-US" dirty="0" err="1"/>
              <a:t>perineal</a:t>
            </a:r>
            <a:r>
              <a:rPr lang="en-US" dirty="0"/>
              <a:t> body is closed with multiple interrupted sutures of 2-0 suture; the skin is closed routinely.</a:t>
            </a:r>
          </a:p>
          <a:p>
            <a:pPr algn="l" rtl="0">
              <a:buNone/>
            </a:pPr>
            <a:endParaRPr lang="en-US" dirty="0"/>
          </a:p>
          <a:p>
            <a:pPr algn="l" rtl="0"/>
            <a:r>
              <a:rPr lang="en-US" dirty="0"/>
              <a:t>Complications include dehiscence or fistula formation.</a:t>
            </a:r>
          </a:p>
          <a:p>
            <a:pPr algn="l" rtl="0"/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42844" y="214315"/>
            <a:ext cx="8786874" cy="3643313"/>
          </a:xfrm>
        </p:spPr>
        <p:txBody>
          <a:bodyPr>
            <a:normAutofit fontScale="85000" lnSpcReduction="20000"/>
          </a:bodyPr>
          <a:lstStyle/>
          <a:p>
            <a:pPr algn="l" rtl="0"/>
            <a:r>
              <a:rPr lang="en-US" dirty="0"/>
              <a:t>The external genitalia of the mare are composed of the </a:t>
            </a:r>
            <a:r>
              <a:rPr lang="en-US" b="1" dirty="0"/>
              <a:t>perineum and the vulva. </a:t>
            </a:r>
            <a:endParaRPr lang="en-US" b="1" dirty="0" smtClean="0"/>
          </a:p>
          <a:p>
            <a:pPr algn="l" rtl="0"/>
            <a:endParaRPr lang="en-US" dirty="0"/>
          </a:p>
          <a:p>
            <a:pPr algn="l" rtl="0"/>
            <a:r>
              <a:rPr lang="en-US" b="1" dirty="0" smtClean="0"/>
              <a:t>The </a:t>
            </a:r>
            <a:r>
              <a:rPr lang="en-US" b="1" i="1" dirty="0"/>
              <a:t>perineum </a:t>
            </a:r>
            <a:r>
              <a:rPr lang="en-US" dirty="0"/>
              <a:t>is the region bound dorsally by the base of the </a:t>
            </a:r>
            <a:r>
              <a:rPr lang="en-US" dirty="0" smtClean="0"/>
              <a:t>tail </a:t>
            </a:r>
            <a:r>
              <a:rPr lang="en-US" dirty="0"/>
              <a:t>and ventrally by the ventral </a:t>
            </a:r>
            <a:r>
              <a:rPr lang="en-US" dirty="0" err="1"/>
              <a:t>commissure</a:t>
            </a:r>
            <a:r>
              <a:rPr lang="en-US" dirty="0"/>
              <a:t> of the </a:t>
            </a:r>
            <a:r>
              <a:rPr lang="en-US" dirty="0" smtClean="0"/>
              <a:t>vulva. 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 smtClean="0"/>
              <a:t>The </a:t>
            </a:r>
            <a:r>
              <a:rPr lang="en-US" dirty="0" err="1"/>
              <a:t>fibromuscular</a:t>
            </a:r>
            <a:r>
              <a:rPr lang="en-US" dirty="0"/>
              <a:t> </a:t>
            </a:r>
            <a:r>
              <a:rPr lang="en-US" dirty="0" err="1"/>
              <a:t>perineal</a:t>
            </a:r>
            <a:r>
              <a:rPr lang="en-US" dirty="0"/>
              <a:t> body lies between the anus and the vulva. </a:t>
            </a:r>
            <a:endParaRPr lang="en-US" dirty="0" smtClean="0"/>
          </a:p>
          <a:p>
            <a:pPr algn="l" rtl="0"/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9217" t="28320" r="63762" b="18945"/>
          <a:stretch>
            <a:fillRect/>
          </a:stretch>
        </p:blipFill>
        <p:spPr bwMode="auto">
          <a:xfrm>
            <a:off x="6643702" y="3214686"/>
            <a:ext cx="1927489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l="24195" t="22656" r="57137" b="32422"/>
          <a:stretch>
            <a:fillRect/>
          </a:stretch>
        </p:blipFill>
        <p:spPr bwMode="auto">
          <a:xfrm>
            <a:off x="4643438" y="3571852"/>
            <a:ext cx="2428892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مستطيل 5"/>
          <p:cNvSpPr/>
          <p:nvPr/>
        </p:nvSpPr>
        <p:spPr>
          <a:xfrm>
            <a:off x="0" y="4429132"/>
            <a:ext cx="46434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dirty="0" smtClean="0"/>
              <a:t>Fibers of the external anal sphincter and the constrictor vulvae muscles form the </a:t>
            </a:r>
            <a:r>
              <a:rPr lang="en-US" sz="2400" dirty="0" err="1" smtClean="0"/>
              <a:t>perineal</a:t>
            </a:r>
            <a:r>
              <a:rPr lang="en-US" sz="2400" dirty="0" smtClean="0"/>
              <a:t> body</a:t>
            </a:r>
            <a:endParaRPr lang="ar-IQ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1406" y="214290"/>
            <a:ext cx="9072594" cy="3929090"/>
          </a:xfrm>
        </p:spPr>
        <p:txBody>
          <a:bodyPr>
            <a:normAutofit fontScale="70000" lnSpcReduction="20000"/>
          </a:bodyPr>
          <a:lstStyle/>
          <a:p>
            <a:pPr algn="l" rtl="0"/>
            <a:r>
              <a:rPr lang="en-US" b="1" dirty="0"/>
              <a:t>The </a:t>
            </a:r>
            <a:r>
              <a:rPr lang="en-US" b="1" i="1" dirty="0"/>
              <a:t>vulva </a:t>
            </a:r>
            <a:r>
              <a:rPr lang="en-US" dirty="0"/>
              <a:t>includes the two labia and the clitoris</a:t>
            </a:r>
            <a:r>
              <a:rPr lang="en-US" dirty="0" smtClean="0"/>
              <a:t>. </a:t>
            </a:r>
          </a:p>
          <a:p>
            <a:pPr algn="l" rtl="0">
              <a:buNone/>
            </a:pPr>
            <a:r>
              <a:rPr lang="en-US" dirty="0" smtClean="0"/>
              <a:t>the </a:t>
            </a:r>
            <a:r>
              <a:rPr lang="en-US" dirty="0"/>
              <a:t>labia of the vulva are vertical and meet dorsally to form the dorsal </a:t>
            </a:r>
            <a:r>
              <a:rPr lang="en-US" dirty="0" err="1" smtClean="0"/>
              <a:t>commissure</a:t>
            </a:r>
            <a:r>
              <a:rPr lang="en-US" dirty="0" smtClean="0"/>
              <a:t>, The </a:t>
            </a:r>
            <a:r>
              <a:rPr lang="en-US" dirty="0"/>
              <a:t>labia meet ventrally to form the ventral </a:t>
            </a:r>
            <a:r>
              <a:rPr lang="en-US" dirty="0" err="1"/>
              <a:t>commissure</a:t>
            </a:r>
            <a:r>
              <a:rPr lang="en-US" dirty="0"/>
              <a:t>, which is located caudal and ventral to the </a:t>
            </a:r>
            <a:r>
              <a:rPr lang="en-US" dirty="0" err="1"/>
              <a:t>ischial</a:t>
            </a:r>
            <a:r>
              <a:rPr lang="en-US" dirty="0"/>
              <a:t> arch. </a:t>
            </a:r>
            <a:endParaRPr lang="en-US" dirty="0" smtClean="0"/>
          </a:p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r>
              <a:rPr lang="en-US" dirty="0" smtClean="0"/>
              <a:t>Normally</a:t>
            </a:r>
            <a:r>
              <a:rPr lang="en-US" dirty="0"/>
              <a:t>, the labia of the vulva are muscular and resist manual separation, as a result of the paired constrictor vulvae muscles, which lie deep to the skin of the labia</a:t>
            </a:r>
            <a:r>
              <a:rPr lang="en-US" dirty="0" smtClean="0"/>
              <a:t>.</a:t>
            </a:r>
          </a:p>
          <a:p>
            <a:pPr algn="l" rtl="0">
              <a:buNone/>
            </a:pPr>
            <a:endParaRPr lang="en-US" dirty="0"/>
          </a:p>
          <a:p>
            <a:pPr algn="l" rtl="0">
              <a:buNone/>
            </a:pPr>
            <a:r>
              <a:rPr lang="en-US" b="1" dirty="0"/>
              <a:t>The clitoris</a:t>
            </a:r>
            <a:r>
              <a:rPr lang="en-US" dirty="0"/>
              <a:t> in the mare is the homolog of the penis in the male. It is located at the ventral </a:t>
            </a:r>
            <a:r>
              <a:rPr lang="en-US" dirty="0" err="1"/>
              <a:t>commissure</a:t>
            </a:r>
            <a:r>
              <a:rPr lang="en-US" dirty="0"/>
              <a:t> of the </a:t>
            </a:r>
            <a:r>
              <a:rPr lang="en-US" dirty="0" err="1"/>
              <a:t>vulvar</a:t>
            </a:r>
            <a:r>
              <a:rPr lang="en-US" dirty="0"/>
              <a:t> labia.</a:t>
            </a:r>
            <a:endParaRPr lang="ar-IQ" dirty="0"/>
          </a:p>
        </p:txBody>
      </p:sp>
      <p:pic>
        <p:nvPicPr>
          <p:cNvPr id="25602" name="Picture 2" descr="Perineum - an overview | ScienceDirect Topics"/>
          <p:cNvPicPr>
            <a:picLocks noChangeAspect="1" noChangeArrowheads="1"/>
          </p:cNvPicPr>
          <p:nvPr/>
        </p:nvPicPr>
        <p:blipFill>
          <a:blip r:embed="rId2"/>
          <a:srcRect b="55071"/>
          <a:stretch>
            <a:fillRect/>
          </a:stretch>
        </p:blipFill>
        <p:spPr bwMode="auto">
          <a:xfrm>
            <a:off x="2813749" y="3571900"/>
            <a:ext cx="5936133" cy="3286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214290"/>
            <a:ext cx="8929718" cy="4572032"/>
          </a:xfrm>
        </p:spPr>
        <p:txBody>
          <a:bodyPr>
            <a:normAutofit fontScale="62500" lnSpcReduction="20000"/>
          </a:bodyPr>
          <a:lstStyle/>
          <a:p>
            <a:pPr algn="l" rtl="0"/>
            <a:r>
              <a:rPr lang="en-US" dirty="0"/>
              <a:t>The </a:t>
            </a:r>
            <a:r>
              <a:rPr lang="en-US" i="1" dirty="0"/>
              <a:t>vestibule </a:t>
            </a:r>
            <a:r>
              <a:rPr lang="en-US" dirty="0"/>
              <a:t>is the terminal part of the internal genital </a:t>
            </a:r>
            <a:r>
              <a:rPr lang="en-US" dirty="0" smtClean="0"/>
              <a:t>tract. it </a:t>
            </a:r>
            <a:r>
              <a:rPr lang="en-US" dirty="0"/>
              <a:t>connects the vulva to the vagina</a:t>
            </a:r>
            <a:r>
              <a:rPr lang="en-US" dirty="0" smtClean="0"/>
              <a:t>.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The normal configuration of the vestibule is a </a:t>
            </a:r>
            <a:r>
              <a:rPr lang="en-US" dirty="0" err="1"/>
              <a:t>ventrodorsal</a:t>
            </a:r>
            <a:r>
              <a:rPr lang="en-US" dirty="0"/>
              <a:t> slope in the </a:t>
            </a:r>
            <a:r>
              <a:rPr lang="en-US" dirty="0" err="1"/>
              <a:t>rostrad</a:t>
            </a:r>
            <a:r>
              <a:rPr lang="en-US" dirty="0"/>
              <a:t> direction</a:t>
            </a:r>
            <a:r>
              <a:rPr lang="en-US" dirty="0" smtClean="0"/>
              <a:t>.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The </a:t>
            </a:r>
            <a:r>
              <a:rPr lang="en-US" dirty="0"/>
              <a:t>cranial extent of the vestibule ends at the level of the transverse fold, which is located dorsal to the external urethral orifice. </a:t>
            </a:r>
            <a:endParaRPr lang="en-US" dirty="0" smtClean="0"/>
          </a:p>
          <a:p>
            <a:pPr algn="l" rtl="0"/>
            <a:endParaRPr lang="en-US" dirty="0"/>
          </a:p>
          <a:p>
            <a:pPr algn="l" rtl="0"/>
            <a:r>
              <a:rPr lang="en-US" dirty="0"/>
              <a:t>The lateral and ventral surface of the vestibule is covered by the constrictor </a:t>
            </a:r>
            <a:r>
              <a:rPr lang="en-US" dirty="0" err="1"/>
              <a:t>vestibuli</a:t>
            </a:r>
            <a:r>
              <a:rPr lang="en-US" dirty="0"/>
              <a:t> muscles, which dorsally are incomplete. The paired constrictor </a:t>
            </a:r>
            <a:r>
              <a:rPr lang="en-US" dirty="0" err="1"/>
              <a:t>vestibuli</a:t>
            </a:r>
            <a:r>
              <a:rPr lang="en-US" dirty="0"/>
              <a:t> muscles blend caudally with the constrictor vulvae muscles</a:t>
            </a:r>
            <a:r>
              <a:rPr lang="en-US" dirty="0" smtClean="0"/>
              <a:t>.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The constrictor </a:t>
            </a:r>
            <a:r>
              <a:rPr lang="en-US" dirty="0" err="1"/>
              <a:t>vestibuli</a:t>
            </a:r>
            <a:r>
              <a:rPr lang="en-US" dirty="0"/>
              <a:t> muscles, the pillars of the hymen, and the floor of the pelvis meet to form the vestibular </a:t>
            </a:r>
            <a:r>
              <a:rPr lang="en-US" dirty="0" smtClean="0"/>
              <a:t>sphincter</a:t>
            </a:r>
            <a:endParaRPr lang="en-US" dirty="0"/>
          </a:p>
        </p:txBody>
      </p:sp>
      <p:pic>
        <p:nvPicPr>
          <p:cNvPr id="24578" name="Picture 2" descr="Perineum - an overview | ScienceDirect Topics"/>
          <p:cNvPicPr>
            <a:picLocks noChangeAspect="1" noChangeArrowheads="1"/>
          </p:cNvPicPr>
          <p:nvPr/>
        </p:nvPicPr>
        <p:blipFill>
          <a:blip r:embed="rId2"/>
          <a:srcRect t="63759" b="6878"/>
          <a:stretch>
            <a:fillRect/>
          </a:stretch>
        </p:blipFill>
        <p:spPr bwMode="auto">
          <a:xfrm>
            <a:off x="2627774" y="4429132"/>
            <a:ext cx="6516259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3076" name="AutoShape 4" descr="E:\%D9%85%D8%AD%D8%A7%D8%B6%D8%B1%D8%A7%D8%AA %D8%B9%D9%85%D9%84%D9%8A %D8%AE%D8%A7%D9%85%D8%B3\pneumovagina\fZhkB8UJzUHXHcF0w2zihQ.webp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/>
          <a:srcRect l="36786" t="27344" r="36859" b="30664"/>
          <a:stretch>
            <a:fillRect/>
          </a:stretch>
        </p:blipFill>
        <p:spPr bwMode="auto">
          <a:xfrm>
            <a:off x="571471" y="17836"/>
            <a:ext cx="7635531" cy="684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14282" y="285728"/>
            <a:ext cx="8715436" cy="6143668"/>
          </a:xfrm>
        </p:spPr>
        <p:txBody>
          <a:bodyPr>
            <a:normAutofit fontScale="92500"/>
          </a:bodyPr>
          <a:lstStyle/>
          <a:p>
            <a:pPr algn="l" rtl="0"/>
            <a:r>
              <a:rPr lang="en-US" dirty="0"/>
              <a:t>The </a:t>
            </a:r>
            <a:r>
              <a:rPr lang="en-US" i="1" dirty="0"/>
              <a:t>vagina </a:t>
            </a:r>
            <a:r>
              <a:rPr lang="en-US" dirty="0"/>
              <a:t>is a tubular structure extending cranially from the transverse fold of the external urethral orifice to the vaginal fornix around the cervix. </a:t>
            </a:r>
            <a:endParaRPr lang="en-US" dirty="0" smtClean="0"/>
          </a:p>
          <a:p>
            <a:pPr algn="l" rtl="0"/>
            <a:endParaRPr lang="en-US" dirty="0"/>
          </a:p>
          <a:p>
            <a:pPr algn="l" rtl="0"/>
            <a:r>
              <a:rPr lang="en-US" dirty="0"/>
              <a:t>The cervix is an extension of the uterine body, with the caudal portion positioned in the cranial aspect (fornix) of the vagina</a:t>
            </a:r>
            <a:r>
              <a:rPr lang="en-US" dirty="0" smtClean="0"/>
              <a:t>.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The cervix is a tubular muscular structure lined with mucosa that forms many longitudinal folds. It functions as a sphincter, separating the caudal reproductive tract from the uterus.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85720" y="214290"/>
            <a:ext cx="8501122" cy="6500834"/>
          </a:xfrm>
        </p:spPr>
        <p:txBody>
          <a:bodyPr>
            <a:noAutofit/>
          </a:bodyPr>
          <a:lstStyle/>
          <a:p>
            <a:pPr algn="l" rtl="0"/>
            <a:r>
              <a:rPr lang="en-US" sz="2800" b="1" dirty="0"/>
              <a:t>There are essentially three protective barriers in the caudal reproductive tract. </a:t>
            </a:r>
            <a:endParaRPr lang="en-US" sz="2800" b="1" dirty="0" smtClean="0"/>
          </a:p>
          <a:p>
            <a:pPr algn="l" rtl="0"/>
            <a:endParaRPr lang="en-US" sz="2800" dirty="0" smtClean="0"/>
          </a:p>
          <a:p>
            <a:pPr marL="514350" indent="-514350" algn="l" rtl="0">
              <a:buAutoNum type="arabicPeriod"/>
            </a:pPr>
            <a:r>
              <a:rPr lang="en-US" sz="2800" dirty="0" smtClean="0"/>
              <a:t>the first barrier  is the </a:t>
            </a:r>
            <a:r>
              <a:rPr lang="en-US" sz="2800" dirty="0"/>
              <a:t>constrictor vulvae muscles of the </a:t>
            </a:r>
            <a:r>
              <a:rPr lang="en-US" sz="2800" dirty="0" smtClean="0"/>
              <a:t>labia, </a:t>
            </a:r>
          </a:p>
          <a:p>
            <a:pPr marL="514350" indent="-514350" algn="l" rtl="0">
              <a:buAutoNum type="arabicPeriod"/>
            </a:pPr>
            <a:r>
              <a:rPr lang="en-US" sz="2800" dirty="0" smtClean="0"/>
              <a:t>the </a:t>
            </a:r>
            <a:r>
              <a:rPr lang="en-US" sz="2800" dirty="0"/>
              <a:t>second is the vestibular sphincter, </a:t>
            </a:r>
            <a:endParaRPr lang="en-US" sz="2800" dirty="0" smtClean="0"/>
          </a:p>
          <a:p>
            <a:pPr marL="514350" indent="-514350" algn="l" rtl="0">
              <a:buAutoNum type="arabicPeriod"/>
            </a:pPr>
            <a:r>
              <a:rPr lang="en-US" sz="2800" dirty="0" smtClean="0"/>
              <a:t> </a:t>
            </a:r>
            <a:r>
              <a:rPr lang="en-US" sz="2800" dirty="0"/>
              <a:t>the cervix is the third. </a:t>
            </a:r>
            <a:endParaRPr lang="en-US" sz="2800" dirty="0" smtClean="0"/>
          </a:p>
          <a:p>
            <a:pPr marL="514350" indent="-514350" algn="l" rtl="0">
              <a:buAutoNum type="arabicPeriod"/>
            </a:pPr>
            <a:endParaRPr lang="en-US" sz="2800" dirty="0"/>
          </a:p>
          <a:p>
            <a:pPr marL="514350" indent="-514350" algn="l" rtl="0">
              <a:buNone/>
            </a:pPr>
            <a:r>
              <a:rPr lang="en-US" sz="2800" dirty="0" smtClean="0"/>
              <a:t>When </a:t>
            </a:r>
            <a:r>
              <a:rPr lang="en-US" sz="2800" dirty="0"/>
              <a:t>any of these barriers becomes incompetent, contamination of the reproductive tract may occur and result in infertility.</a:t>
            </a:r>
          </a:p>
          <a:p>
            <a:pPr algn="l" rtl="0"/>
            <a:endParaRPr lang="ar-IQ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14282" y="285728"/>
            <a:ext cx="8715436" cy="6286544"/>
          </a:xfrm>
        </p:spPr>
        <p:txBody>
          <a:bodyPr/>
          <a:lstStyle/>
          <a:p>
            <a:pPr algn="l" rtl="0"/>
            <a:r>
              <a:rPr lang="en-US" b="1" dirty="0"/>
              <a:t>DISORDERS REQUIRING SURGERY</a:t>
            </a:r>
            <a:endParaRPr lang="en-US" dirty="0"/>
          </a:p>
          <a:p>
            <a:pPr algn="l" rtl="0"/>
            <a:r>
              <a:rPr lang="en-US" b="1" dirty="0" err="1"/>
              <a:t>Pneumovagina</a:t>
            </a:r>
            <a:endParaRPr lang="en-US" dirty="0"/>
          </a:p>
          <a:p>
            <a:pPr algn="l" rtl="0"/>
            <a:r>
              <a:rPr lang="en-US" dirty="0" err="1"/>
              <a:t>Pneumovagina</a:t>
            </a:r>
            <a:r>
              <a:rPr lang="en-US" dirty="0"/>
              <a:t> leads to chronic inflammation and infection of the vagina and uterus and is one cause of infertility in the mare</a:t>
            </a:r>
            <a:r>
              <a:rPr lang="en-US" dirty="0" smtClean="0"/>
              <a:t>. </a:t>
            </a:r>
          </a:p>
          <a:p>
            <a:pPr algn="l" rtl="0"/>
            <a:r>
              <a:rPr lang="en-US" dirty="0" smtClean="0"/>
              <a:t>The </a:t>
            </a:r>
            <a:r>
              <a:rPr lang="en-US" dirty="0"/>
              <a:t>most common cause of aspiration of air into the vagina is poor </a:t>
            </a:r>
            <a:r>
              <a:rPr lang="en-US" dirty="0" err="1"/>
              <a:t>perineal</a:t>
            </a:r>
            <a:r>
              <a:rPr lang="en-US" dirty="0"/>
              <a:t> </a:t>
            </a:r>
            <a:r>
              <a:rPr lang="en-US" dirty="0" smtClean="0"/>
              <a:t>conformation</a:t>
            </a:r>
            <a:endParaRPr lang="en-US" dirty="0"/>
          </a:p>
          <a:p>
            <a:pPr algn="l" rtl="0"/>
            <a:endParaRPr lang="en-US" dirty="0" smtClean="0"/>
          </a:p>
          <a:p>
            <a:pPr algn="l" rtl="0"/>
            <a:endParaRPr lang="ar-IQ" dirty="0"/>
          </a:p>
        </p:txBody>
      </p:sp>
      <p:pic>
        <p:nvPicPr>
          <p:cNvPr id="12290" name="Picture 2" descr="Image: Poor perineal conformation, mare - MSD Veterinary Manual"/>
          <p:cNvPicPr>
            <a:picLocks noChangeAspect="1" noChangeArrowheads="1"/>
          </p:cNvPicPr>
          <p:nvPr/>
        </p:nvPicPr>
        <p:blipFill>
          <a:blip r:embed="rId2"/>
          <a:srcRect l="17241" r="18966"/>
          <a:stretch>
            <a:fillRect/>
          </a:stretch>
        </p:blipFill>
        <p:spPr bwMode="auto">
          <a:xfrm>
            <a:off x="6049869" y="4071942"/>
            <a:ext cx="2522659" cy="2786082"/>
          </a:xfrm>
          <a:prstGeom prst="rect">
            <a:avLst/>
          </a:prstGeom>
          <a:noFill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15510" y="4071966"/>
            <a:ext cx="3742374" cy="2803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2773</TotalTime>
  <Words>1397</Words>
  <Application>Microsoft Office PowerPoint</Application>
  <PresentationFormat>عرض على الشاشة (3:4)‏</PresentationFormat>
  <Paragraphs>99</Paragraphs>
  <Slides>22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22</vt:i4>
      </vt:variant>
    </vt:vector>
  </HeadingPairs>
  <TitlesOfParts>
    <vt:vector size="23" baseType="lpstr">
      <vt:lpstr>سمة Office</vt:lpstr>
      <vt:lpstr>Pneumovagina  rectovaginal fistula 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Rectovaginal Fistula Repair</vt:lpstr>
      <vt:lpstr>الشريحة 19</vt:lpstr>
      <vt:lpstr>الشريحة 20</vt:lpstr>
      <vt:lpstr>الشريحة 21</vt:lpstr>
      <vt:lpstr>الشريحة 22</vt:lpstr>
    </vt:vector>
  </TitlesOfParts>
  <Company>By DR.Ahmed Saker 2o1O  ;)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Pneumovagina  rectovaginal fistula</dc:title>
  <dc:creator>dell</dc:creator>
  <cp:lastModifiedBy>dell</cp:lastModifiedBy>
  <cp:revision>63</cp:revision>
  <dcterms:created xsi:type="dcterms:W3CDTF">2023-04-08T20:23:32Z</dcterms:created>
  <dcterms:modified xsi:type="dcterms:W3CDTF">2023-04-17T22:42:41Z</dcterms:modified>
</cp:coreProperties>
</file>